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0" d="100"/>
          <a:sy n="100" d="100"/>
        </p:scale>
        <p:origin x="-1232" y="164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769E158-06BC-BC45-80A6-3FCC3013C689}" type="datetimeFigureOut">
              <a:rPr lang="en-US" smtClean="0"/>
              <a:t>6/24/16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10EE1-8FA6-AE4C-BF03-362C07487FC8}" type="slidenum">
              <a:rPr lang="en-US" smtClean="0"/>
              <a:t>‹#›</a:t>
            </a:fld>
            <a:endParaRPr lang="en-US"/>
          </a:p>
        </p:txBody>
      </p:sp>
    </p:spTree>
    <p:extLst>
      <p:ext uri="{BB962C8B-B14F-4D97-AF65-F5344CB8AC3E}">
        <p14:creationId xmlns:p14="http://schemas.microsoft.com/office/powerpoint/2010/main" val="264661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69E158-06BC-BC45-80A6-3FCC3013C689}" type="datetimeFigureOut">
              <a:rPr lang="en-US" smtClean="0"/>
              <a:t>6/24/16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10EE1-8FA6-AE4C-BF03-362C07487FC8}" type="slidenum">
              <a:rPr lang="en-US" smtClean="0"/>
              <a:t>‹#›</a:t>
            </a:fld>
            <a:endParaRPr lang="en-US"/>
          </a:p>
        </p:txBody>
      </p:sp>
    </p:spTree>
    <p:extLst>
      <p:ext uri="{BB962C8B-B14F-4D97-AF65-F5344CB8AC3E}">
        <p14:creationId xmlns:p14="http://schemas.microsoft.com/office/powerpoint/2010/main" val="2820955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69E158-06BC-BC45-80A6-3FCC3013C689}" type="datetimeFigureOut">
              <a:rPr lang="en-US" smtClean="0"/>
              <a:t>6/24/16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10EE1-8FA6-AE4C-BF03-362C07487FC8}" type="slidenum">
              <a:rPr lang="en-US" smtClean="0"/>
              <a:t>‹#›</a:t>
            </a:fld>
            <a:endParaRPr lang="en-US"/>
          </a:p>
        </p:txBody>
      </p:sp>
    </p:spTree>
    <p:extLst>
      <p:ext uri="{BB962C8B-B14F-4D97-AF65-F5344CB8AC3E}">
        <p14:creationId xmlns:p14="http://schemas.microsoft.com/office/powerpoint/2010/main" val="749388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69E158-06BC-BC45-80A6-3FCC3013C689}" type="datetimeFigureOut">
              <a:rPr lang="en-US" smtClean="0"/>
              <a:t>6/24/16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10EE1-8FA6-AE4C-BF03-362C07487FC8}" type="slidenum">
              <a:rPr lang="en-US" smtClean="0"/>
              <a:t>‹#›</a:t>
            </a:fld>
            <a:endParaRPr lang="en-US"/>
          </a:p>
        </p:txBody>
      </p:sp>
    </p:spTree>
    <p:extLst>
      <p:ext uri="{BB962C8B-B14F-4D97-AF65-F5344CB8AC3E}">
        <p14:creationId xmlns:p14="http://schemas.microsoft.com/office/powerpoint/2010/main" val="3743397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769E158-06BC-BC45-80A6-3FCC3013C689}" type="datetimeFigureOut">
              <a:rPr lang="en-US" smtClean="0"/>
              <a:t>6/24/16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610EE1-8FA6-AE4C-BF03-362C07487FC8}" type="slidenum">
              <a:rPr lang="en-US" smtClean="0"/>
              <a:t>‹#›</a:t>
            </a:fld>
            <a:endParaRPr lang="en-US"/>
          </a:p>
        </p:txBody>
      </p:sp>
    </p:spTree>
    <p:extLst>
      <p:ext uri="{BB962C8B-B14F-4D97-AF65-F5344CB8AC3E}">
        <p14:creationId xmlns:p14="http://schemas.microsoft.com/office/powerpoint/2010/main" val="4198996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769E158-06BC-BC45-80A6-3FCC3013C689}" type="datetimeFigureOut">
              <a:rPr lang="en-US" smtClean="0"/>
              <a:t>6/24/16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610EE1-8FA6-AE4C-BF03-362C07487FC8}" type="slidenum">
              <a:rPr lang="en-US" smtClean="0"/>
              <a:t>‹#›</a:t>
            </a:fld>
            <a:endParaRPr lang="en-US"/>
          </a:p>
        </p:txBody>
      </p:sp>
    </p:spTree>
    <p:extLst>
      <p:ext uri="{BB962C8B-B14F-4D97-AF65-F5344CB8AC3E}">
        <p14:creationId xmlns:p14="http://schemas.microsoft.com/office/powerpoint/2010/main" val="4278931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69E158-06BC-BC45-80A6-3FCC3013C689}" type="datetimeFigureOut">
              <a:rPr lang="en-US" smtClean="0"/>
              <a:t>6/24/16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610EE1-8FA6-AE4C-BF03-362C07487FC8}" type="slidenum">
              <a:rPr lang="en-US" smtClean="0"/>
              <a:t>‹#›</a:t>
            </a:fld>
            <a:endParaRPr lang="en-US"/>
          </a:p>
        </p:txBody>
      </p:sp>
    </p:spTree>
    <p:extLst>
      <p:ext uri="{BB962C8B-B14F-4D97-AF65-F5344CB8AC3E}">
        <p14:creationId xmlns:p14="http://schemas.microsoft.com/office/powerpoint/2010/main" val="2417765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69E158-06BC-BC45-80A6-3FCC3013C689}" type="datetimeFigureOut">
              <a:rPr lang="en-US" smtClean="0"/>
              <a:t>6/24/16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10EE1-8FA6-AE4C-BF03-362C07487FC8}" type="slidenum">
              <a:rPr lang="en-US" smtClean="0"/>
              <a:t>‹#›</a:t>
            </a:fld>
            <a:endParaRPr lang="en-US"/>
          </a:p>
        </p:txBody>
      </p:sp>
    </p:spTree>
    <p:extLst>
      <p:ext uri="{BB962C8B-B14F-4D97-AF65-F5344CB8AC3E}">
        <p14:creationId xmlns:p14="http://schemas.microsoft.com/office/powerpoint/2010/main" val="1766687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69E158-06BC-BC45-80A6-3FCC3013C689}" type="datetimeFigureOut">
              <a:rPr lang="en-US" smtClean="0"/>
              <a:t>6/24/16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10EE1-8FA6-AE4C-BF03-362C07487FC8}" type="slidenum">
              <a:rPr lang="en-US" smtClean="0"/>
              <a:t>‹#›</a:t>
            </a:fld>
            <a:endParaRPr lang="en-US"/>
          </a:p>
        </p:txBody>
      </p:sp>
    </p:spTree>
    <p:extLst>
      <p:ext uri="{BB962C8B-B14F-4D97-AF65-F5344CB8AC3E}">
        <p14:creationId xmlns:p14="http://schemas.microsoft.com/office/powerpoint/2010/main" val="805431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69E158-06BC-BC45-80A6-3FCC3013C689}" type="datetimeFigureOut">
              <a:rPr lang="en-US" smtClean="0"/>
              <a:t>6/24/16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10EE1-8FA6-AE4C-BF03-362C07487FC8}" type="slidenum">
              <a:rPr lang="en-US" smtClean="0"/>
              <a:t>‹#›</a:t>
            </a:fld>
            <a:endParaRPr lang="en-US"/>
          </a:p>
        </p:txBody>
      </p:sp>
    </p:spTree>
    <p:extLst>
      <p:ext uri="{BB962C8B-B14F-4D97-AF65-F5344CB8AC3E}">
        <p14:creationId xmlns:p14="http://schemas.microsoft.com/office/powerpoint/2010/main" val="1162890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69E158-06BC-BC45-80A6-3FCC3013C689}" type="datetimeFigureOut">
              <a:rPr lang="en-US" smtClean="0"/>
              <a:t>6/24/16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10EE1-8FA6-AE4C-BF03-362C07487FC8}" type="slidenum">
              <a:rPr lang="en-US" smtClean="0"/>
              <a:t>‹#›</a:t>
            </a:fld>
            <a:endParaRPr lang="en-US"/>
          </a:p>
        </p:txBody>
      </p:sp>
    </p:spTree>
    <p:extLst>
      <p:ext uri="{BB962C8B-B14F-4D97-AF65-F5344CB8AC3E}">
        <p14:creationId xmlns:p14="http://schemas.microsoft.com/office/powerpoint/2010/main" val="383279972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B769E158-06BC-BC45-80A6-3FCC3013C689}" type="datetimeFigureOut">
              <a:rPr lang="en-US" smtClean="0"/>
              <a:t>6/24/16</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20610EE1-8FA6-AE4C-BF03-362C07487FC8}" type="slidenum">
              <a:rPr lang="en-US" smtClean="0"/>
              <a:t>‹#›</a:t>
            </a:fld>
            <a:endParaRPr lang="en-US"/>
          </a:p>
        </p:txBody>
      </p:sp>
    </p:spTree>
    <p:extLst>
      <p:ext uri="{BB962C8B-B14F-4D97-AF65-F5344CB8AC3E}">
        <p14:creationId xmlns:p14="http://schemas.microsoft.com/office/powerpoint/2010/main" val="22213067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69444" y="910302"/>
            <a:ext cx="5715000" cy="2585323"/>
          </a:xfrm>
          <a:prstGeom prst="rect">
            <a:avLst/>
          </a:prstGeom>
          <a:solidFill>
            <a:schemeClr val="accent6"/>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p:txBody>
      </p:sp>
      <p:sp>
        <p:nvSpPr>
          <p:cNvPr id="5" name="TextBox 4"/>
          <p:cNvSpPr txBox="1"/>
          <p:nvPr/>
        </p:nvSpPr>
        <p:spPr>
          <a:xfrm>
            <a:off x="566178" y="3494594"/>
            <a:ext cx="5521764" cy="369332"/>
          </a:xfrm>
          <a:prstGeom prst="rect">
            <a:avLst/>
          </a:prstGeom>
          <a:noFill/>
        </p:spPr>
        <p:txBody>
          <a:bodyPr wrap="none" rtlCol="0">
            <a:spAutoFit/>
          </a:bodyPr>
          <a:lstStyle/>
          <a:p>
            <a:r>
              <a:rPr lang="en-US" b="1" dirty="0" smtClean="0">
                <a:solidFill>
                  <a:srgbClr val="008000"/>
                </a:solidFill>
              </a:rPr>
              <a:t>MERCURY POLLUTION FROM </a:t>
            </a:r>
            <a:r>
              <a:rPr lang="en-US" b="1" dirty="0" smtClean="0">
                <a:solidFill>
                  <a:srgbClr val="008000"/>
                </a:solidFill>
              </a:rPr>
              <a:t>ARTISANAL </a:t>
            </a:r>
            <a:r>
              <a:rPr lang="en-US" b="1" dirty="0" smtClean="0">
                <a:solidFill>
                  <a:srgbClr val="008000"/>
                </a:solidFill>
              </a:rPr>
              <a:t>GOLD MINING</a:t>
            </a:r>
            <a:endParaRPr lang="en-US" b="1" dirty="0">
              <a:solidFill>
                <a:srgbClr val="008000"/>
              </a:solidFill>
            </a:endParaRPr>
          </a:p>
        </p:txBody>
      </p:sp>
      <p:pic>
        <p:nvPicPr>
          <p:cNvPr id="12" name="Picture 11"/>
          <p:cNvPicPr>
            <a:picLocks noChangeAspect="1"/>
          </p:cNvPicPr>
          <p:nvPr/>
        </p:nvPicPr>
        <p:blipFill>
          <a:blip r:embed="rId2"/>
          <a:stretch>
            <a:fillRect/>
          </a:stretch>
        </p:blipFill>
        <p:spPr>
          <a:xfrm>
            <a:off x="455144" y="101600"/>
            <a:ext cx="2707156" cy="795377"/>
          </a:xfrm>
          <a:prstGeom prst="rect">
            <a:avLst/>
          </a:prstGeom>
        </p:spPr>
      </p:pic>
      <p:sp>
        <p:nvSpPr>
          <p:cNvPr id="13" name="Rectangle 12"/>
          <p:cNvSpPr/>
          <p:nvPr/>
        </p:nvSpPr>
        <p:spPr>
          <a:xfrm>
            <a:off x="3363444" y="165100"/>
            <a:ext cx="3429000" cy="646331"/>
          </a:xfrm>
          <a:prstGeom prst="rect">
            <a:avLst/>
          </a:prstGeom>
        </p:spPr>
        <p:txBody>
          <a:bodyPr>
            <a:spAutoFit/>
          </a:bodyPr>
          <a:lstStyle/>
          <a:p>
            <a:r>
              <a:rPr lang="en-US" dirty="0"/>
              <a:t>The Campaign for 10 Million Lives</a:t>
            </a:r>
          </a:p>
          <a:p>
            <a:r>
              <a:rPr lang="en-US" dirty="0"/>
              <a:t>A Three-year Strategy (2016-2018)</a:t>
            </a:r>
          </a:p>
        </p:txBody>
      </p:sp>
      <p:sp>
        <p:nvSpPr>
          <p:cNvPr id="17" name="TextBox 16"/>
          <p:cNvSpPr txBox="1"/>
          <p:nvPr/>
        </p:nvSpPr>
        <p:spPr>
          <a:xfrm>
            <a:off x="4410702" y="1154797"/>
            <a:ext cx="1761498" cy="1608133"/>
          </a:xfrm>
          <a:prstGeom prst="rect">
            <a:avLst/>
          </a:prstGeom>
          <a:noFill/>
        </p:spPr>
        <p:txBody>
          <a:bodyPr wrap="square" rtlCol="0">
            <a:spAutoFit/>
          </a:bodyPr>
          <a:lstStyle/>
          <a:p>
            <a:r>
              <a:rPr lang="en-US" sz="1000" b="1" dirty="0" smtClean="0"/>
              <a:t>This artisanal miner is burning an amalgam of gold and mercury, releasing toxic mercury fumes into the air. This work is often done in backyards and communities, exposing family members. Including babies like the one pictured here.</a:t>
            </a:r>
          </a:p>
          <a:p>
            <a:endParaRPr lang="en-US" sz="850" b="1" dirty="0"/>
          </a:p>
        </p:txBody>
      </p:sp>
      <p:sp>
        <p:nvSpPr>
          <p:cNvPr id="7" name="Rectangle 6"/>
          <p:cNvSpPr/>
          <p:nvPr/>
        </p:nvSpPr>
        <p:spPr>
          <a:xfrm>
            <a:off x="63500" y="3787726"/>
            <a:ext cx="6716244" cy="3231653"/>
          </a:xfrm>
          <a:prstGeom prst="rect">
            <a:avLst/>
          </a:prstGeom>
        </p:spPr>
        <p:txBody>
          <a:bodyPr wrap="square">
            <a:spAutoFit/>
          </a:bodyPr>
          <a:lstStyle/>
          <a:p>
            <a:r>
              <a:rPr lang="en-US" sz="1200" b="1" dirty="0" smtClean="0"/>
              <a:t>The </a:t>
            </a:r>
            <a:r>
              <a:rPr lang="en-US" sz="1200" b="1" dirty="0"/>
              <a:t>Problem: </a:t>
            </a:r>
            <a:r>
              <a:rPr lang="en-US" sz="1200" dirty="0"/>
              <a:t>More than </a:t>
            </a:r>
            <a:r>
              <a:rPr lang="en-US" sz="1200" b="1" dirty="0"/>
              <a:t>19 million people are at risk </a:t>
            </a:r>
            <a:r>
              <a:rPr lang="en-US" sz="1200" dirty="0"/>
              <a:t>of mercury poisoning, and the effects are irreversible. Children are especially vulnerable. The toxin attacks </a:t>
            </a:r>
            <a:r>
              <a:rPr lang="en-US" sz="1200" dirty="0" smtClean="0"/>
              <a:t>the central </a:t>
            </a:r>
            <a:r>
              <a:rPr lang="en-US" sz="1200" dirty="0"/>
              <a:t>nervous system and many organs, which can result in serious birth defects and brain damage. Furthermore, mercury travels across the globe when released into the air affecting millions of unsuspecting people, by contaminating water bodies, soils, and crops. </a:t>
            </a:r>
            <a:endParaRPr lang="en-US" sz="1200" dirty="0" smtClean="0"/>
          </a:p>
          <a:p>
            <a:endParaRPr lang="en-US" sz="1200" dirty="0"/>
          </a:p>
          <a:p>
            <a:r>
              <a:rPr lang="en-US" sz="1200" dirty="0"/>
              <a:t>Artisanal and small-scale gold mining is the leading source of mercury pollution, accounting for </a:t>
            </a:r>
            <a:r>
              <a:rPr lang="en-US" sz="1200" b="1" dirty="0"/>
              <a:t>30% of the global emissions.</a:t>
            </a:r>
            <a:r>
              <a:rPr lang="en-US" sz="1200" dirty="0"/>
              <a:t> Small-scale gold miners work with few regulations or illegally to make a meager living. Miners mix and burn off toxic mercury during the gold mining process, as the element helps to extract gold from ore.</a:t>
            </a:r>
          </a:p>
          <a:p>
            <a:endParaRPr lang="en-US" sz="1200" b="1" dirty="0" smtClean="0"/>
          </a:p>
          <a:p>
            <a:r>
              <a:rPr lang="en-US" sz="1200" b="1" dirty="0" smtClean="0"/>
              <a:t>Plan </a:t>
            </a:r>
            <a:r>
              <a:rPr lang="en-US" sz="1200" b="1" dirty="0"/>
              <a:t>of Action: </a:t>
            </a:r>
            <a:r>
              <a:rPr lang="en-US" sz="1200" dirty="0"/>
              <a:t>For 10 years, Pure Earth has worked to reduce mercury emissions from artisanal gold mining in low-income communities around the world. We have identified the sites that pose the greatest risk to human </a:t>
            </a:r>
            <a:r>
              <a:rPr lang="en-US" sz="1200" dirty="0" smtClean="0"/>
              <a:t>health and have implemented pilot programs training miners in mercury-free mining methods. These programs have demonstrated tremendous success resulting in </a:t>
            </a:r>
            <a:r>
              <a:rPr lang="en-US" sz="1200" b="1" dirty="0" smtClean="0"/>
              <a:t>miners </a:t>
            </a:r>
            <a:r>
              <a:rPr lang="en-US" sz="1200" b="1" dirty="0"/>
              <a:t>extracting up to 50% more </a:t>
            </a:r>
            <a:r>
              <a:rPr lang="en-US" sz="1200" b="1" dirty="0" smtClean="0"/>
              <a:t>gold </a:t>
            </a:r>
            <a:r>
              <a:rPr lang="en-US" sz="1200" dirty="0" smtClean="0"/>
              <a:t>and a waiting </a:t>
            </a:r>
            <a:r>
              <a:rPr lang="en-US" sz="1200" dirty="0"/>
              <a:t>list of mining communities requesting </a:t>
            </a:r>
            <a:r>
              <a:rPr lang="en-US" sz="1200" dirty="0" smtClean="0"/>
              <a:t>training. We </a:t>
            </a:r>
            <a:r>
              <a:rPr lang="en-US" sz="1200" dirty="0"/>
              <a:t>want </a:t>
            </a:r>
            <a:r>
              <a:rPr lang="en-US" sz="1200" dirty="0" smtClean="0"/>
              <a:t>to continue and expand this work. </a:t>
            </a:r>
            <a:endParaRPr lang="en-US" sz="1200" dirty="0"/>
          </a:p>
        </p:txBody>
      </p:sp>
      <p:pic>
        <p:nvPicPr>
          <p:cNvPr id="2" name="Picture 1"/>
          <p:cNvPicPr>
            <a:picLocks noChangeAspect="1"/>
          </p:cNvPicPr>
          <p:nvPr/>
        </p:nvPicPr>
        <p:blipFill>
          <a:blip r:embed="rId3"/>
          <a:stretch>
            <a:fillRect/>
          </a:stretch>
        </p:blipFill>
        <p:spPr>
          <a:xfrm>
            <a:off x="826994" y="979994"/>
            <a:ext cx="3478306" cy="2463800"/>
          </a:xfrm>
          <a:prstGeom prst="rect">
            <a:avLst/>
          </a:prstGeom>
        </p:spPr>
      </p:pic>
      <p:sp>
        <p:nvSpPr>
          <p:cNvPr id="14" name="TextBox 13"/>
          <p:cNvSpPr txBox="1"/>
          <p:nvPr/>
        </p:nvSpPr>
        <p:spPr>
          <a:xfrm>
            <a:off x="815951" y="6996886"/>
            <a:ext cx="5951093" cy="2123658"/>
          </a:xfrm>
          <a:prstGeom prst="rect">
            <a:avLst/>
          </a:prstGeom>
          <a:solidFill>
            <a:schemeClr val="bg1">
              <a:lumMod val="75000"/>
            </a:schemeClr>
          </a:solidFill>
        </p:spPr>
        <p:txBody>
          <a:bodyPr wrap="square" rtlCol="0">
            <a:spAutoFit/>
          </a:bodyPr>
          <a:lstStyle/>
          <a:p>
            <a:r>
              <a:rPr lang="en-US" sz="1200" dirty="0" smtClean="0"/>
              <a:t>Peru, Mongolia</a:t>
            </a:r>
            <a:r>
              <a:rPr lang="en-US" sz="1200" dirty="0"/>
              <a:t> </a:t>
            </a:r>
            <a:r>
              <a:rPr lang="en-US" sz="1200" dirty="0" smtClean="0"/>
              <a:t>and Indonesia </a:t>
            </a:r>
          </a:p>
          <a:p>
            <a:r>
              <a:rPr lang="en-US" sz="1200" i="1" dirty="0" smtClean="0"/>
              <a:t>Three </a:t>
            </a:r>
            <a:r>
              <a:rPr lang="en-US" sz="1200" i="1" dirty="0"/>
              <a:t>long-term replicable programs which will: </a:t>
            </a:r>
          </a:p>
          <a:p>
            <a:r>
              <a:rPr lang="en-US" sz="1200" dirty="0"/>
              <a:t>• educate communities about the health risks from mercury, </a:t>
            </a:r>
          </a:p>
          <a:p>
            <a:r>
              <a:rPr lang="en-US" sz="1200" dirty="0"/>
              <a:t>• teach miners mercury-free or reduced gold mining methods, </a:t>
            </a:r>
          </a:p>
          <a:p>
            <a:r>
              <a:rPr lang="en-US" sz="1200" dirty="0"/>
              <a:t>• remediate mercury-poisoned sites, and </a:t>
            </a:r>
          </a:p>
          <a:p>
            <a:r>
              <a:rPr lang="en-US" sz="1200" dirty="0"/>
              <a:t>• coordinate country-wide plans to facilitate a scaled up transition </a:t>
            </a:r>
            <a:r>
              <a:rPr lang="en-US" sz="1200" dirty="0" smtClean="0"/>
              <a:t>to mercury-free mining. </a:t>
            </a:r>
          </a:p>
          <a:p>
            <a:r>
              <a:rPr lang="en-US" sz="1200" i="1" dirty="0" smtClean="0"/>
              <a:t>Participate </a:t>
            </a:r>
            <a:r>
              <a:rPr lang="en-US" sz="1200" i="1" dirty="0"/>
              <a:t>in global efforts to reduce mercury poisoning and enable responsible sourcing of mercury-free gold. </a:t>
            </a:r>
            <a:endParaRPr lang="en-US" sz="1200" dirty="0" smtClean="0"/>
          </a:p>
          <a:p>
            <a:r>
              <a:rPr lang="en-US" sz="1200" dirty="0" smtClean="0"/>
              <a:t>135,000 lives impacted</a:t>
            </a:r>
          </a:p>
          <a:p>
            <a:r>
              <a:rPr lang="en-US" sz="1200" i="1" dirty="0" smtClean="0"/>
              <a:t>$</a:t>
            </a:r>
            <a:r>
              <a:rPr lang="en-US" sz="1200" i="1" dirty="0"/>
              <a:t>1.4 million in private support, with leverage potential of $5.6 million in governmental support. </a:t>
            </a:r>
            <a:endParaRPr lang="en-US" sz="1200" i="1" dirty="0" smtClean="0"/>
          </a:p>
        </p:txBody>
      </p:sp>
      <p:sp>
        <p:nvSpPr>
          <p:cNvPr id="15" name="TextBox 14"/>
          <p:cNvSpPr txBox="1"/>
          <p:nvPr/>
        </p:nvSpPr>
        <p:spPr>
          <a:xfrm>
            <a:off x="200426" y="6990967"/>
            <a:ext cx="620683" cy="2123658"/>
          </a:xfrm>
          <a:prstGeom prst="rect">
            <a:avLst/>
          </a:prstGeom>
          <a:solidFill>
            <a:srgbClr val="008000"/>
          </a:solidFill>
        </p:spPr>
        <p:txBody>
          <a:bodyPr wrap="none" rtlCol="0">
            <a:spAutoFit/>
          </a:bodyPr>
          <a:lstStyle/>
          <a:p>
            <a:r>
              <a:rPr lang="en-US" sz="1200" dirty="0" smtClean="0">
                <a:solidFill>
                  <a:schemeClr val="bg1"/>
                </a:solidFill>
              </a:rPr>
              <a:t>Where</a:t>
            </a:r>
          </a:p>
          <a:p>
            <a:r>
              <a:rPr lang="en-US" sz="1200" dirty="0" smtClean="0">
                <a:solidFill>
                  <a:schemeClr val="bg1"/>
                </a:solidFill>
              </a:rPr>
              <a:t>What</a:t>
            </a:r>
          </a:p>
          <a:p>
            <a:endParaRPr lang="en-US" sz="1200" dirty="0">
              <a:solidFill>
                <a:schemeClr val="bg1"/>
              </a:solidFill>
            </a:endParaRPr>
          </a:p>
          <a:p>
            <a:endParaRPr lang="en-US" sz="1200" dirty="0" smtClean="0">
              <a:solidFill>
                <a:schemeClr val="bg1"/>
              </a:solidFill>
            </a:endParaRPr>
          </a:p>
          <a:p>
            <a:endParaRPr lang="en-US" sz="1200" dirty="0">
              <a:solidFill>
                <a:schemeClr val="bg1"/>
              </a:solidFill>
            </a:endParaRPr>
          </a:p>
          <a:p>
            <a:endParaRPr lang="en-US" sz="1200" dirty="0" smtClean="0">
              <a:solidFill>
                <a:schemeClr val="bg1"/>
              </a:solidFill>
            </a:endParaRPr>
          </a:p>
          <a:p>
            <a:endParaRPr lang="en-US" sz="1200" dirty="0" smtClean="0">
              <a:solidFill>
                <a:schemeClr val="bg1"/>
              </a:solidFill>
            </a:endParaRPr>
          </a:p>
          <a:p>
            <a:endParaRPr lang="en-US" sz="1200" dirty="0" smtClean="0">
              <a:solidFill>
                <a:schemeClr val="bg1"/>
              </a:solidFill>
            </a:endParaRPr>
          </a:p>
          <a:p>
            <a:r>
              <a:rPr lang="en-US" sz="1200" dirty="0" smtClean="0">
                <a:solidFill>
                  <a:schemeClr val="bg1"/>
                </a:solidFill>
              </a:rPr>
              <a:t>Impact </a:t>
            </a:r>
          </a:p>
          <a:p>
            <a:r>
              <a:rPr lang="en-US" sz="1200" dirty="0" smtClean="0">
                <a:solidFill>
                  <a:schemeClr val="bg1"/>
                </a:solidFill>
              </a:rPr>
              <a:t>Cost</a:t>
            </a:r>
          </a:p>
          <a:p>
            <a:endParaRPr lang="en-US" sz="1200" dirty="0">
              <a:solidFill>
                <a:schemeClr val="bg1"/>
              </a:solidFill>
            </a:endParaRPr>
          </a:p>
        </p:txBody>
      </p:sp>
    </p:spTree>
    <p:extLst>
      <p:ext uri="{BB962C8B-B14F-4D97-AF65-F5344CB8AC3E}">
        <p14:creationId xmlns:p14="http://schemas.microsoft.com/office/powerpoint/2010/main" val="1095677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112" y="-50800"/>
            <a:ext cx="6846888" cy="2200603"/>
          </a:xfrm>
          <a:prstGeom prst="rect">
            <a:avLst/>
          </a:prstGeom>
          <a:noFill/>
        </p:spPr>
        <p:txBody>
          <a:bodyPr wrap="square" rtlCol="0">
            <a:spAutoFit/>
          </a:bodyPr>
          <a:lstStyle/>
          <a:p>
            <a:r>
              <a:rPr lang="en-US" sz="1400" b="1" dirty="0" smtClean="0">
                <a:solidFill>
                  <a:srgbClr val="F79646"/>
                </a:solidFill>
              </a:rPr>
              <a:t>Peru</a:t>
            </a:r>
            <a:endParaRPr lang="en-US" sz="600" dirty="0">
              <a:solidFill>
                <a:srgbClr val="F79646"/>
              </a:solidFill>
            </a:endParaRPr>
          </a:p>
          <a:p>
            <a:r>
              <a:rPr lang="en-US" sz="1150" dirty="0" smtClean="0"/>
              <a:t>Artisanal </a:t>
            </a:r>
            <a:r>
              <a:rPr lang="en-US" sz="1150" dirty="0"/>
              <a:t>and small-scale gold mining (ASGM) is a traditional livelihood in Peru, providing much needed income for many impoverished communities. Currently, the prevailing method of ASGM in the country involves using large amounts of mercury to extract gold. These activities result in the release of tons of mercury each year, causing significant air, soil, and water contamination and severe health impacts on local communities.  </a:t>
            </a:r>
            <a:endParaRPr lang="en-US" sz="1150" dirty="0" smtClean="0"/>
          </a:p>
          <a:p>
            <a:endParaRPr lang="en-US" sz="800" dirty="0"/>
          </a:p>
          <a:p>
            <a:r>
              <a:rPr lang="en-US" sz="1150" dirty="0" smtClean="0"/>
              <a:t>Pure </a:t>
            </a:r>
            <a:r>
              <a:rPr lang="en-US" sz="1150" dirty="0"/>
              <a:t>Earth is working to strengthen the capacity of the Government to do both, with a particular focus on reducing the adverse impacts of mercury and ASGM on the environment and local communities, and sustainably restoring affected natural resources. The </a:t>
            </a:r>
            <a:r>
              <a:rPr lang="en-US" sz="1150" dirty="0" smtClean="0"/>
              <a:t>project, which is funded in part by the U.S. Department of State,  </a:t>
            </a:r>
            <a:r>
              <a:rPr lang="en-US" sz="1150" dirty="0"/>
              <a:t>will assist the government to assess ASGM sites for contamination and degradation, develop community-drive remediation plans and strategies for alternative livelihoods and mercury-free ASGM practices, and conduct remediation and rehabilitation of contaminated and environmentally degraded ASGM sites</a:t>
            </a:r>
            <a:r>
              <a:rPr lang="en-US" sz="1150" dirty="0" smtClean="0"/>
              <a:t>.</a:t>
            </a:r>
            <a:endParaRPr lang="en-US" sz="1150" dirty="0"/>
          </a:p>
        </p:txBody>
      </p:sp>
      <p:sp>
        <p:nvSpPr>
          <p:cNvPr id="3" name="Rectangle 2"/>
          <p:cNvSpPr/>
          <p:nvPr/>
        </p:nvSpPr>
        <p:spPr>
          <a:xfrm>
            <a:off x="138112" y="5083839"/>
            <a:ext cx="4484687" cy="276999"/>
          </a:xfrm>
          <a:prstGeom prst="rect">
            <a:avLst/>
          </a:prstGeom>
        </p:spPr>
        <p:txBody>
          <a:bodyPr wrap="square">
            <a:spAutoFit/>
          </a:bodyPr>
          <a:lstStyle/>
          <a:p>
            <a:r>
              <a:rPr lang="en-US" sz="1200" dirty="0" smtClean="0"/>
              <a:t>. </a:t>
            </a:r>
            <a:endParaRPr lang="en-US" sz="1200" dirty="0"/>
          </a:p>
        </p:txBody>
      </p:sp>
      <p:sp>
        <p:nvSpPr>
          <p:cNvPr id="10" name="TextBox 9"/>
          <p:cNvSpPr txBox="1"/>
          <p:nvPr/>
        </p:nvSpPr>
        <p:spPr>
          <a:xfrm>
            <a:off x="11112" y="4079505"/>
            <a:ext cx="6846888" cy="2431435"/>
          </a:xfrm>
          <a:prstGeom prst="rect">
            <a:avLst/>
          </a:prstGeom>
          <a:noFill/>
        </p:spPr>
        <p:txBody>
          <a:bodyPr wrap="square" rtlCol="0">
            <a:spAutoFit/>
          </a:bodyPr>
          <a:lstStyle/>
          <a:p>
            <a:r>
              <a:rPr lang="en-US" sz="1400" b="1" dirty="0" smtClean="0">
                <a:solidFill>
                  <a:schemeClr val="accent6"/>
                </a:solidFill>
              </a:rPr>
              <a:t>Mongolia</a:t>
            </a:r>
          </a:p>
          <a:p>
            <a:r>
              <a:rPr lang="en-US" sz="1150" dirty="0" smtClean="0"/>
              <a:t>Over </a:t>
            </a:r>
            <a:r>
              <a:rPr lang="en-US" sz="1150" dirty="0"/>
              <a:t>the last 20 years, Mongolia has experienced a surge in the number of people engaging in the practice of small-scale and artisanal gold </a:t>
            </a:r>
            <a:r>
              <a:rPr lang="en-US" sz="1150" dirty="0" smtClean="0"/>
              <a:t>mining. </a:t>
            </a:r>
            <a:r>
              <a:rPr lang="en-US" sz="1150" dirty="0"/>
              <a:t>Since 1990, the number of miners has increased from zero to an estimated 100,000, and currently represents 20% of the rural workforce. Like independent miners around the world, many of these miners use mercury to separate gold from the soil and rock that surrounds it, and as with other ASGM locations, both the environment and public health have suffered. </a:t>
            </a:r>
          </a:p>
          <a:p>
            <a:r>
              <a:rPr lang="en-US" sz="1150" dirty="0"/>
              <a:t> </a:t>
            </a:r>
          </a:p>
          <a:p>
            <a:r>
              <a:rPr lang="en-US" sz="1150" dirty="0"/>
              <a:t>Pure Earth </a:t>
            </a:r>
            <a:r>
              <a:rPr lang="en-US" sz="1150" dirty="0" smtClean="0"/>
              <a:t>received support </a:t>
            </a:r>
            <a:r>
              <a:rPr lang="en-US" sz="1150" dirty="0"/>
              <a:t>from the European Union </a:t>
            </a:r>
            <a:r>
              <a:rPr lang="en-US" sz="1150" dirty="0" smtClean="0"/>
              <a:t>to </a:t>
            </a:r>
            <a:r>
              <a:rPr lang="en-US" sz="1150" dirty="0"/>
              <a:t>train miners in mercury-free methods, and conduct environmental assessment trainings with environmental inspectors from provincial governments to help them identify toxic pollution and enforce environmental regulations.. The total number of miners trained during </a:t>
            </a:r>
            <a:r>
              <a:rPr lang="en-US" sz="1150" dirty="0" smtClean="0"/>
              <a:t>three years </a:t>
            </a:r>
            <a:r>
              <a:rPr lang="en-US" sz="1150" b="1" dirty="0"/>
              <a:t>exceeded 1,250 miners</a:t>
            </a:r>
            <a:r>
              <a:rPr lang="en-US" sz="1150" b="1" dirty="0" smtClean="0"/>
              <a:t>. </a:t>
            </a:r>
            <a:r>
              <a:rPr lang="en-US" sz="1150" dirty="0" smtClean="0"/>
              <a:t>Moving forward, Pure Earth is seeking funds to collaborate with the government on a comprehensive plan that includes expanded training in mercury-free methods as there is a waiting list of mining communities that want to be trained.</a:t>
            </a:r>
            <a:endParaRPr lang="en-US" sz="1150" dirty="0"/>
          </a:p>
        </p:txBody>
      </p:sp>
      <p:pic>
        <p:nvPicPr>
          <p:cNvPr id="11" name="Picture 10"/>
          <p:cNvPicPr>
            <a:picLocks noChangeAspect="1"/>
          </p:cNvPicPr>
          <p:nvPr/>
        </p:nvPicPr>
        <p:blipFill>
          <a:blip r:embed="rId2"/>
          <a:stretch>
            <a:fillRect/>
          </a:stretch>
        </p:blipFill>
        <p:spPr>
          <a:xfrm>
            <a:off x="4267" y="6483037"/>
            <a:ext cx="1962076" cy="2616101"/>
          </a:xfrm>
          <a:prstGeom prst="rect">
            <a:avLst/>
          </a:prstGeom>
        </p:spPr>
      </p:pic>
      <p:sp>
        <p:nvSpPr>
          <p:cNvPr id="13" name="TextBox 12"/>
          <p:cNvSpPr txBox="1"/>
          <p:nvPr/>
        </p:nvSpPr>
        <p:spPr>
          <a:xfrm>
            <a:off x="1949451" y="6483038"/>
            <a:ext cx="4902699" cy="2616101"/>
          </a:xfrm>
          <a:prstGeom prst="rect">
            <a:avLst/>
          </a:prstGeom>
          <a:solidFill>
            <a:schemeClr val="accent6"/>
          </a:solidFill>
        </p:spPr>
        <p:txBody>
          <a:bodyPr wrap="square" rtlCol="0">
            <a:spAutoFit/>
          </a:bodyPr>
          <a:lstStyle/>
          <a:p>
            <a:r>
              <a:rPr lang="en-US" sz="1300" b="1" i="1" dirty="0" smtClean="0"/>
              <a:t>A MONGOLION MOTHER’S STORY:</a:t>
            </a:r>
          </a:p>
          <a:p>
            <a:r>
              <a:rPr lang="en-US" sz="1100" dirty="0" smtClean="0"/>
              <a:t>Ms</a:t>
            </a:r>
            <a:r>
              <a:rPr lang="en-US" sz="1100" dirty="0"/>
              <a:t>. </a:t>
            </a:r>
            <a:r>
              <a:rPr lang="en-US" sz="1100" dirty="0" err="1"/>
              <a:t>Altantuya</a:t>
            </a:r>
            <a:r>
              <a:rPr lang="en-US" sz="1100" dirty="0"/>
              <a:t> is a single mother living with her daughter </a:t>
            </a:r>
            <a:r>
              <a:rPr lang="en-US" sz="1100" dirty="0" err="1"/>
              <a:t>Sanchitrmaa</a:t>
            </a:r>
            <a:r>
              <a:rPr lang="en-US" sz="1100" dirty="0"/>
              <a:t> (10 years old)  and her son </a:t>
            </a:r>
            <a:r>
              <a:rPr lang="en-US" sz="1100" dirty="0" err="1"/>
              <a:t>Enkhbaata</a:t>
            </a:r>
            <a:r>
              <a:rPr lang="en-US" sz="1100" dirty="0"/>
              <a:t> (3 years old). She and her husband were rural herders, but lost their livestock during the winter of 2009. They moved </a:t>
            </a:r>
            <a:r>
              <a:rPr lang="en-US" sz="1100" dirty="0" err="1"/>
              <a:t>Zaamar</a:t>
            </a:r>
            <a:r>
              <a:rPr lang="en-US" sz="1100" dirty="0"/>
              <a:t>, the largest mining area in Mongolia, for work. </a:t>
            </a:r>
            <a:endParaRPr lang="en-US" sz="800" dirty="0"/>
          </a:p>
          <a:p>
            <a:r>
              <a:rPr lang="en-US" sz="800" dirty="0"/>
              <a:t> </a:t>
            </a:r>
          </a:p>
          <a:p>
            <a:r>
              <a:rPr lang="en-US" sz="1100" dirty="0"/>
              <a:t>Without many skills, they became gold miners, using mercury illegally.  Then, unexpectedly, Ms. </a:t>
            </a:r>
            <a:r>
              <a:rPr lang="en-US" sz="1100" dirty="0" err="1"/>
              <a:t>Altantuya's</a:t>
            </a:r>
            <a:r>
              <a:rPr lang="en-US" sz="1100" dirty="0"/>
              <a:t> husband died, and her life became extremely stressful.  She struggled to put food on the table and feared going to jail for using mercury. </a:t>
            </a:r>
            <a:endParaRPr lang="en-US" sz="800" dirty="0"/>
          </a:p>
          <a:p>
            <a:r>
              <a:rPr lang="en-US" sz="800" dirty="0"/>
              <a:t> </a:t>
            </a:r>
          </a:p>
          <a:p>
            <a:r>
              <a:rPr lang="en-US" sz="1100" dirty="0"/>
              <a:t>Everything turned around after she participated in a Pure Earth workshop training her in mercury-free mining methods.  </a:t>
            </a:r>
            <a:r>
              <a:rPr lang="en-US" sz="1100" dirty="0" smtClean="0"/>
              <a:t>Now</a:t>
            </a:r>
            <a:r>
              <a:rPr lang="en-US" sz="1100" dirty="0"/>
              <a:t>, not only does she extract </a:t>
            </a:r>
            <a:r>
              <a:rPr lang="en-US" sz="1100" u="sng" dirty="0"/>
              <a:t>more gold</a:t>
            </a:r>
            <a:r>
              <a:rPr lang="en-US" sz="1100" dirty="0"/>
              <a:t> using the clean method, but she can work closer to home and take care of her children. </a:t>
            </a:r>
          </a:p>
        </p:txBody>
      </p:sp>
      <p:sp>
        <p:nvSpPr>
          <p:cNvPr id="23" name="Rectangle 22"/>
          <p:cNvSpPr/>
          <p:nvPr/>
        </p:nvSpPr>
        <p:spPr>
          <a:xfrm>
            <a:off x="11112" y="2073938"/>
            <a:ext cx="6777538" cy="2077492"/>
          </a:xfrm>
          <a:prstGeom prst="rect">
            <a:avLst/>
          </a:prstGeom>
        </p:spPr>
        <p:txBody>
          <a:bodyPr wrap="square">
            <a:spAutoFit/>
          </a:bodyPr>
          <a:lstStyle/>
          <a:p>
            <a:r>
              <a:rPr lang="en-US" sz="1400" b="1" dirty="0">
                <a:solidFill>
                  <a:srgbClr val="F79646"/>
                </a:solidFill>
              </a:rPr>
              <a:t>Indonesia</a:t>
            </a:r>
            <a:endParaRPr lang="en-US" sz="1400" dirty="0">
              <a:solidFill>
                <a:srgbClr val="F79646"/>
              </a:solidFill>
            </a:endParaRPr>
          </a:p>
          <a:p>
            <a:r>
              <a:rPr lang="en-US" sz="1150" dirty="0"/>
              <a:t>YTS, a local NGO with strong connections to the communities and the local authorities, has been working with Pure Earth support to expand the use of mercury retorts and water-box condensers in the artisanal mining areas, in order to reduce the amount of mercury used and the consequent health impacts. These reduced mercury methods have been well-received, by the mining bosses as well as the miners themselves and there is ongoing expansion of the coverage of the scheme and the numbers of miners involved. </a:t>
            </a:r>
          </a:p>
          <a:p>
            <a:r>
              <a:rPr lang="en-US" sz="1150" dirty="0"/>
              <a:t> </a:t>
            </a:r>
          </a:p>
          <a:p>
            <a:r>
              <a:rPr lang="en-US" sz="1150" dirty="0"/>
              <a:t>Looking forward, </a:t>
            </a:r>
            <a:r>
              <a:rPr lang="en-US" sz="1150" dirty="0" smtClean="0"/>
              <a:t>we want </a:t>
            </a:r>
            <a:r>
              <a:rPr lang="en-US" sz="1150" dirty="0"/>
              <a:t>to train miners in </a:t>
            </a:r>
            <a:r>
              <a:rPr lang="en-US" sz="1150" b="1" dirty="0"/>
              <a:t>mercury-free methods</a:t>
            </a:r>
            <a:r>
              <a:rPr lang="en-US" sz="1150" dirty="0"/>
              <a:t>, remediate contaminated spaces in residential areas, and provide community education. In addition, the Asian Development Bank funded Pure Earth to develop plans to integrate environmental management with urban redevelopment in Jakarta, with the goal to mitigate hazardous waste exposures.</a:t>
            </a:r>
          </a:p>
        </p:txBody>
      </p:sp>
    </p:spTree>
    <p:extLst>
      <p:ext uri="{BB962C8B-B14F-4D97-AF65-F5344CB8AC3E}">
        <p14:creationId xmlns:p14="http://schemas.microsoft.com/office/powerpoint/2010/main" val="33230639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481</TotalTime>
  <Words>734</Words>
  <Application>Microsoft Macintosh PowerPoint</Application>
  <PresentationFormat>On-screen Show (4:3)</PresentationFormat>
  <Paragraphs>54</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Company>Pure Earth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health of Armenian children is threatened by toxic pollution in the forms of mining waste, air emissions and improperly controlled car battery recycling.  Heavy metals such as lead, arsenic and cadmium are of great concern for public health.  High levels of lead are a particular health concern for children, causing numerous health issues including mental retardation and developmental delays, decreased bone and muscle growth, damage to the nervous system, kidneys and hearing.  In some communities of Armenia, 57%-85% of all tested children aged 4 to 6 years old suffer from elevated blood lead levels </dc:title>
  <dc:creator>Jen</dc:creator>
  <cp:lastModifiedBy>Jen</cp:lastModifiedBy>
  <cp:revision>38</cp:revision>
  <cp:lastPrinted>2016-06-24T15:27:59Z</cp:lastPrinted>
  <dcterms:created xsi:type="dcterms:W3CDTF">2016-06-06T15:38:01Z</dcterms:created>
  <dcterms:modified xsi:type="dcterms:W3CDTF">2016-06-24T19:02:07Z</dcterms:modified>
</cp:coreProperties>
</file>